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94660"/>
  </p:normalViewPr>
  <p:slideViewPr>
    <p:cSldViewPr>
      <p:cViewPr>
        <p:scale>
          <a:sx n="70" d="100"/>
          <a:sy n="70" d="100"/>
        </p:scale>
        <p:origin x="-1694" y="-3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8BE36-E719-4891-BDA4-6164D738FB64}" type="datetimeFigureOut">
              <a:rPr lang="pl-PL" smtClean="0"/>
              <a:pPr/>
              <a:t>27.02.2024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F46584-8AE4-4796-8EAB-F2F1FB13A04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8BE36-E719-4891-BDA4-6164D738FB64}" type="datetimeFigureOut">
              <a:rPr lang="pl-PL" smtClean="0"/>
              <a:pPr/>
              <a:t>27.02.2024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F46584-8AE4-4796-8EAB-F2F1FB13A0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8BE36-E719-4891-BDA4-6164D738FB64}" type="datetimeFigureOut">
              <a:rPr lang="pl-PL" smtClean="0"/>
              <a:pPr/>
              <a:t>27.02.2024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F46584-8AE4-4796-8EAB-F2F1FB13A0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8BE36-E719-4891-BDA4-6164D738FB64}" type="datetimeFigureOut">
              <a:rPr lang="pl-PL" smtClean="0"/>
              <a:pPr/>
              <a:t>27.02.2024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F46584-8AE4-4796-8EAB-F2F1FB13A0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8BE36-E719-4891-BDA4-6164D738FB64}" type="datetimeFigureOut">
              <a:rPr lang="pl-PL" smtClean="0"/>
              <a:pPr/>
              <a:t>27.02.2024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F46584-8AE4-4796-8EAB-F2F1FB13A04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8BE36-E719-4891-BDA4-6164D738FB64}" type="datetimeFigureOut">
              <a:rPr lang="pl-PL" smtClean="0"/>
              <a:pPr/>
              <a:t>27.02.2024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F46584-8AE4-4796-8EAB-F2F1FB13A0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8BE36-E719-4891-BDA4-6164D738FB64}" type="datetimeFigureOut">
              <a:rPr lang="pl-PL" smtClean="0"/>
              <a:pPr/>
              <a:t>27.02.2024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F46584-8AE4-4796-8EAB-F2F1FB13A0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8BE36-E719-4891-BDA4-6164D738FB64}" type="datetimeFigureOut">
              <a:rPr lang="pl-PL" smtClean="0"/>
              <a:pPr/>
              <a:t>27.02.2024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F46584-8AE4-4796-8EAB-F2F1FB13A0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8BE36-E719-4891-BDA4-6164D738FB64}" type="datetimeFigureOut">
              <a:rPr lang="pl-PL" smtClean="0"/>
              <a:pPr/>
              <a:t>27.02.2024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F46584-8AE4-4796-8EAB-F2F1FB13A04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8BE36-E719-4891-BDA4-6164D738FB64}" type="datetimeFigureOut">
              <a:rPr lang="pl-PL" smtClean="0"/>
              <a:pPr/>
              <a:t>27.02.2024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F46584-8AE4-4796-8EAB-F2F1FB13A0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8BE36-E719-4891-BDA4-6164D738FB64}" type="datetimeFigureOut">
              <a:rPr lang="pl-PL" smtClean="0"/>
              <a:pPr/>
              <a:t>27.02.2024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F46584-8AE4-4796-8EAB-F2F1FB13A04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548BE36-E719-4891-BDA4-6164D738FB64}" type="datetimeFigureOut">
              <a:rPr lang="pl-PL" smtClean="0"/>
              <a:pPr/>
              <a:t>27.02.2024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FF46584-8AE4-4796-8EAB-F2F1FB13A04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59632" y="764704"/>
            <a:ext cx="7406640" cy="1904232"/>
          </a:xfrm>
        </p:spPr>
        <p:txBody>
          <a:bodyPr>
            <a:normAutofit fontScale="90000"/>
          </a:bodyPr>
          <a:lstStyle/>
          <a:p>
            <a:pPr algn="just"/>
            <a:r>
              <a:rPr lang="pl-PL" dirty="0" smtClean="0"/>
              <a:t>Standardy Ochrony Małoletnich. Obowiązkowe procedury w celu zwiększenia ochrony dzieci.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051720" y="3068960"/>
            <a:ext cx="7406640" cy="1752600"/>
          </a:xfrm>
        </p:spPr>
        <p:txBody>
          <a:bodyPr/>
          <a:lstStyle/>
          <a:p>
            <a:r>
              <a:rPr lang="pl-PL" dirty="0" smtClean="0"/>
              <a:t>Przedszkole Publiczne w Wiosce </a:t>
            </a:r>
          </a:p>
          <a:p>
            <a:r>
              <a:rPr lang="pl-PL" dirty="0" smtClean="0"/>
              <a:t>     „Przedszkole pod lipami” </a:t>
            </a:r>
            <a:endParaRPr lang="pl-PL" dirty="0"/>
          </a:p>
        </p:txBody>
      </p:sp>
      <p:pic>
        <p:nvPicPr>
          <p:cNvPr id="4" name="Obraz 3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el="http://schemas.microsoft.com/office/2019/extlst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005064"/>
            <a:ext cx="2304256" cy="22696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043608" y="526321"/>
            <a:ext cx="7704856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Świadek jakiegokolwiek z wyżej opisanych zachowań i/lub sytuacji ze strony innych dorosłych lub dzieci, zawsze informuje o tym osobę odpowiedzialną i postępuje zgodnie z obowiązującą procedurą interwencji przyjętą w Przedszkolu Publicznym w Wiosce „Przedszkolu pod lipami”</a:t>
            </a: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Krzyczeć fototapety ścienne na wymiar • REDRO.p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068960"/>
            <a:ext cx="3096344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15616" y="580039"/>
            <a:ext cx="7704856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Proces monitorowania pracowników w celu zapobiegania krzywdzeniu dzieci: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6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 Rozpoczynając pracę w  Przedszkolu Publicznym w Wiosce „Przedszkolu pod lipami”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wszyscy członkowie personelu w tym stażyści oraz praktykanci przechodzą szkolenie w zakresie ochrony dzieci, zostają zapoznani ze Standardami Ochrony Małoletnich.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Wszyscy członkowie personelu zostali przeszkoleni w zakresie rozpoznawania czynników oraz identyfikacji symptomów krzywdzenia dziecka.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Wszyscy członkowie personelu zostali przeszkoleni w zakresie odpowiedzialności prawnej pracowników zobowiązanych do podejmowania interwencji.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Wszyscy pracownicy </a:t>
            </a:r>
            <a:r>
              <a:rPr lang="pl-PL" sz="1600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przedszkla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mają dostęp do danych kontaktowych instytucji zajmujących się ochroną dzieci. 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57223" y="59323"/>
            <a:ext cx="56295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Procedury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postępowania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w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sytuacji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krzywdzenia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małoletniego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115616" y="3595372"/>
            <a:ext cx="763284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Rozpoznawanie i reagowanie na czynniki ryzyka krzywdzenia małoletnich.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Pracownicy Przedszkola </a:t>
            </a:r>
            <a:r>
              <a:rPr lang="pl-PL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blicznego w Wiosce posiadają wiedzę i w ramach wykonywanych obowiązków zwracają uwagę na czynniki ryzyka krzywdzenia dzieci.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W przypadku zidentyfikowania czynników ryzyka lub podejrzenia krzywdzenia małoletniego  pracownicy przedszkola postępują zgodnie z przyjętymi standardami.  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043608" y="5132659"/>
            <a:ext cx="784887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Procedury postępowania w przypadku krzywdzenia dziecka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przypadku podejrzenia krzywdzenia dziecka wszyscy pracownicy przedszkola są zobowiązani do postępowania zgodnie z przyjętymi standardami.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Z przebiegu interwencji sporządza się kartę interwencji.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187624" y="188640"/>
            <a:ext cx="7344816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Zasady ochrony danych osobowych dziecka </a:t>
            </a:r>
            <a:endParaRPr kumimoji="0" lang="pl-PL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 </a:t>
            </a:r>
            <a:endParaRPr kumimoji="0" lang="pl-PL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Dane osobowe dziecka podlegają ochronie na zasadach określonych w Ustawie o ochronie danych osobowych.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Pracownik przedszkola ma obowiązek zachowania w tajemnicy danych osobowych, które przetwarza oraz zachowania w tajemnicy sposobów zabezpieczenia danych osobowych przed nieuprawnionym dostępem.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Dane osobowe dziecka są udostępniane wyłącznie osobom i podmiotom uprawnionym na podstawie odrębnych przepisów.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Pracownik nie udostępnia przedstawicielom mediów informacji o dziecku ani jego opiekunach.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Pracownik  w wyjątkowych i uzasadnionych sytuacjach może skontaktować się z opiekunem/opiekunami dziecka i zapytać go o zgodę na podanie jego danych kontaktowych przedstawicielom mediów. W przypadku wyrażenia zgody pracownik przedszkola podaje przedstawicielowi mediów dane kontaktowe do opiekuna dziecka.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Pracownik  nie kontaktuje dziecka z przedstawicielami mediów.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Pracownik  nie wypowiada się w kontakcie z przedstawicielami mediów o sprawie dziecka lub jego opiekuna. Zakaz ten dotyczy także sytuacji, gdy pracowni przedszkola</a:t>
            </a:r>
            <a:r>
              <a:rPr kumimoji="0" lang="pl-PL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jest przeświadczony, że jego wypowiedź nie jest w żaden sposób utrwalana.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Pracownik przedszkola w wyjątkowych i uzasadnionych sytuacjach może wypowiedzieć się w kontakcie z przedstawicielami mediów o sprawie dziecka lub jego opiekuna po wyrażeniu pisemnej zgody przez opiekuna dziecka.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043608" y="1196752"/>
            <a:ext cx="788436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Zasady ochrony wizerunku dziecka </a:t>
            </a:r>
            <a:endParaRPr kumimoji="0" lang="pl-PL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Placówka uznając prawo dziecka do prywatności i ochrony dóbr osobistych zapewnia ochronę wizerunku dziecka.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Pracownikowi nie wolno umożliwiać przedstawicielom mediów utrwalania wizerunku dziecka (filmowanie, fotografowanie, nagrywanie głosu dziecka) na terenie placówki bez pisemnej zgody opiekuna dziecka.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W celu uzyskania zgody opiekuna dziecka na utrwalanie wizerunku dziecka pracownik przedszkola może skontaktować się z opiekunem dziecka i ustalić procedurę uzyskania zgody. Niedopuszczalne jest podanie przedstawicielom mediów danych kontaktowych do opiekuna dziecka – bez wiedzy i zgody tego opiekuna.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Jeżeli wizerunek dziecka stanowi jedynie szczegół całości, takiej jak zgromadzenie, krajobraz, publiczna impreza, zgoda opiekunów na utrwalanie wizerunku dziecka nie jest wymagana.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Upublicznienie przez pracownika wizerunku dziecka utrwalonego w jakiejkolwiek formie (fotografia, nagranie audio-wideo) wymaga pisemnej zgody opiekuna dziecka.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Używamy tylko imion dzieci, nie ujawniając zbyt wielu szczegółów dotyczących ich miejsca zamieszkania czy zainteresowań.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071726" y="260648"/>
            <a:ext cx="8072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PROCEDURY POSTĘPOWANIA W SYTUACJI KRZYWDZENIA DZIECKA </a:t>
            </a:r>
            <a:endParaRPr kumimoji="0" lang="pl-PL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115616" y="836712"/>
            <a:ext cx="7200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Procedury postępowania w sytuacji krzywdzenia małoletniego dotyczą wszystkich pracowników szkoły, a w szczególności: 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pracowników obsługi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pracowników administracji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nauczycieli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wychowawców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</a:t>
            </a:r>
            <a:r>
              <a:rPr lang="pl-PL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omocy</a:t>
            </a:r>
            <a:r>
              <a:rPr kumimoji="0" lang="pl-PL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nauczyciela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wicedyrektora i dyrektora.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997218" y="3356992"/>
            <a:ext cx="81467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Procedura postępowania w przypadku podejrzenia, że małoletni  jest ofiarą przemocy domowej. 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043608" y="3861049"/>
            <a:ext cx="7920880" cy="981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-Nauczyciel, który stwierdził, że dziecko może być ofiarą przemocy (zaobserwowane lub zgłoszone przez dziecko sytuacje: zaniedbywanie, powtarzające się poniżanie, upokarzanie, ośmieszanie, wciąganie dziecka w konflikt dorosłych, manipulowanie nim oraz oznaki przemocy fizycznej np. siniaki, zadrapania) powinien sporządzić notatkę służbową. Notatkę przekazuje –(dyrektorowi).  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043608" y="4869160"/>
            <a:ext cx="78488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Jeżeli stan dziecka wskazuje na zagrożenie jego zdrowia i życia, dyrektor wzywa pomoc medyczną (po wcześniejszym powiadomieniu rodziców lub Opiekunów prawnych). 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1115616" y="5527685"/>
            <a:ext cx="79208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W przypadku podejrzenia popełnienia przestępstwa, dyrektor niezwłocznie powiadamia policję lub prokuraturę. Dyrektor powiadamia sąd – Wydział Rodzinny i Nieletnich – w przypadku zaniedbywania dziecka, powtarzającego się poniżania, upokarzania, ośmieszania, wciągania dziecka w konflikt dorosłych, manipulowania nim oraz w przypadku widocznych oznak przemocy fizycznej. 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043608" y="650885"/>
            <a:ext cx="7848872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Procedura postępowania w przypadku podejrzenia, że dziecko jest ofiarą przemocy ze strony Pracownika przedszkola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6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Osoba podejrzewająca krzywdzenie ucznia przez Pracownika szkoły zgłasza problem dyrektorowi placówki.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Dyrektor przeprowadza rozmowę z Pracownikiem na temat podejrzenia krzywdzenia, przekazanie uwag, poznanie wersji wydarzeń. Jeżeli rozmowy z dzieckiem potwierdzą krzywdzenie dziecka.</a:t>
            </a:r>
            <a:r>
              <a:rPr kumimoji="0" lang="pl-PL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Dyrektor powiadamia rodziców lub prawnych Opiekunów dziecka o zdarzeniu. Ze spotkania z rodzicami sporządza notatkę służbową. 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Dyrektor przedszkola po potwierdzeniu informacji, podejmuje działania zmierzające do ukarania Pracownika karą porządkową lub dyscyplinarną, zgodnie z obowiązującymi przepisami prawa.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przypadku podejrzenia popełnienia przestępstwa, dyrektor niezwłocznie powiadamia policję lub prokuraturę. 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115616" y="836712"/>
            <a:ext cx="77048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Procedura interwencji w sytuacji krzywdzenia dziecka w przedszkolu przez rodzica lub innego członka rodziny.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Osoba będąca świadkiem krzywdzenia dziecka przez rodzica lub dorosłego członka rodziny innego ucznia zgłasza problem</a:t>
            </a:r>
            <a:r>
              <a:rPr kumimoji="0" lang="pl-PL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dyrektorowi placówki.</a:t>
            </a:r>
            <a:r>
              <a:rPr kumimoji="0" lang="pl-PL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yrektor przeprowadza rozmowę z wyżej wymienionymi osobami na temat zdarzenia: udzielają pouczenia i podają możliwe sposoby rozwiązania sytuacji. </a:t>
            </a: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115616" y="2374722"/>
            <a:ext cx="784887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Krzywdzonemu małoletniemu zostaje udzielone wsparcie.</a:t>
            </a:r>
            <a:endParaRPr kumimoji="0" lang="pl-PL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przypadku podejrzenia popełnienia przestępstwa dyrektor niezwłocznie powiadamia policję lub prokuraturę na mocy art. 304 Kodeksu Postępowania Karnego.</a:t>
            </a:r>
            <a:r>
              <a:rPr kumimoji="0" lang="pl-PL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8" name="Picture 8" descr="Musimy walczyć z przemocą w szkole – Radio Doxa FM – Opole, Kędzierzyn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140968"/>
            <a:ext cx="3346700" cy="2232249"/>
          </a:xfrm>
          <a:prstGeom prst="rect">
            <a:avLst/>
          </a:prstGeom>
          <a:noFill/>
        </p:spPr>
      </p:pic>
      <p:pic>
        <p:nvPicPr>
          <p:cNvPr id="5122" name="Picture 2" descr="Boję się rodziców, którzy biją swoją dzieci. | szczesli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653136"/>
            <a:ext cx="2528863" cy="1896647"/>
          </a:xfrm>
          <a:prstGeom prst="rect">
            <a:avLst/>
          </a:prstGeom>
          <a:noFill/>
        </p:spPr>
      </p:pic>
      <p:pic>
        <p:nvPicPr>
          <p:cNvPr id="5126" name="Picture 6" descr="Obrażenia ciała będące następstwem przemocy wobec dzieci w praktyce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4581128"/>
            <a:ext cx="2801770" cy="18404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15616" y="260648"/>
            <a:ext cx="74890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Procedura postępowania w przypadku krzywdzenia małoletniego przez innych uczniów. </a:t>
            </a:r>
            <a:endParaRPr kumimoji="0" lang="pl-PL" sz="2400" b="0" i="0" u="sng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115616" y="692696"/>
            <a:ext cx="77048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Obowiązkiem każdego  jest bezzwłoczna reakcja na akty agresji i przemocy oraz rozmowa z ofiarą i sprawcą przemocy, służąca wyjaśnieniu sytuacji.  Uczniowi będącemu ofiarą przemocy zapewnia się pomoc zgodnie z jego potrzebami. Jeżeli stan małoletniego będącego ofiarą krzywdzenia, wskazuje na zagrożenie jego zdrowia lub życia, dyrektor lub inny Pracownik </a:t>
            </a:r>
            <a:r>
              <a:rPr lang="pl-PL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przedszkola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wzywa pomoc medyczną, po wcześniejszym powiadomieniu rodziców lub Opiekunów prawnych. 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899592" y="3789040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u="sng" dirty="0" smtClean="0">
                <a:latin typeface="Times New Roman" pitchFamily="18" charset="0"/>
                <a:cs typeface="Times New Roman" pitchFamily="18" charset="0"/>
              </a:rPr>
              <a:t>Procedura postępowania w przypadku ujawnienia </a:t>
            </a:r>
            <a:r>
              <a:rPr lang="pl-PL" u="sng" dirty="0" err="1" smtClean="0">
                <a:latin typeface="Times New Roman" pitchFamily="18" charset="0"/>
                <a:cs typeface="Times New Roman" pitchFamily="18" charset="0"/>
              </a:rPr>
              <a:t>cyberprzemocy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971600" y="4221088"/>
            <a:ext cx="777686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Osoba, której zgłoszono zdarzenie zobowiązana jest: </a:t>
            </a:r>
            <a:endParaRPr kumimoji="0" lang="pl-P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zebrać wszelkie możliwe informacje na temat zdarzenia, porozmawiać z poszkodowanym uczniem (wsparcie psychiczne, porada), porozmawiać ze sprawcą, ustalić okoliczności zajścia, zobowiązać ucznia do zaprzestania zachowań, które mają charakter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przemocowy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oraz zobowiązać do usunięcia obraźliwych materiałów z sieci (po zabezpieczeniu dowodów), powiadomić Opiekunów poszkodowanego ucznia o zdarzeniu, powiadomić Opiekunów sprawcy o zajściu, omówić z nimi zachowanie dziecka, zaproponować uczniom pomoc psychologiczno-pedagogiczną (tak poszkodowanemu, jak i sprawcy) jeżeli jest taka potrzeba.</a:t>
            </a:r>
            <a:r>
              <a:rPr kumimoji="0" lang="pl-PL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Is My Child Being Bullied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2060848"/>
            <a:ext cx="2044452" cy="1669493"/>
          </a:xfrm>
          <a:prstGeom prst="rect">
            <a:avLst/>
          </a:prstGeom>
          <a:noFill/>
        </p:spPr>
      </p:pic>
      <p:pic>
        <p:nvPicPr>
          <p:cNvPr id="4100" name="Picture 4" descr="“Bullying”. Ο σύγχρονος σχολικός εκφοβισμός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060848"/>
            <a:ext cx="2232248" cy="16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4.bp.blogspot.com/-EWsD9uqnFhA/VCusMRTJABI/AAAAAAAAB7A/afVpaJE7-FQ/s1600/zdjecie_20071228211504_7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556792"/>
            <a:ext cx="2664296" cy="4262876"/>
          </a:xfrm>
          <a:prstGeom prst="rect">
            <a:avLst/>
          </a:prstGeom>
          <a:noFill/>
        </p:spPr>
      </p:pic>
      <p:pic>
        <p:nvPicPr>
          <p:cNvPr id="3" name="Obraz 2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el="http://schemas.microsoft.com/office/2019/extlst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060848"/>
            <a:ext cx="2520280" cy="2701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87624" y="908720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Nowy obowiązek, nowy dokument </a:t>
            </a:r>
          </a:p>
          <a:p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	Każde przedszkole, szkoła i placówka oświatowa będzie musiała wypracować i wdrożyć standardy ochrony małoletnich. </a:t>
            </a:r>
          </a:p>
          <a:p>
            <a:endParaRPr lang="pl-PL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	Wynika to z przepisów, które zostały dodane do ustawy z 13 maja 2016 r. o przeciwdziałaniu zagrożeniom przestępczością na tle seksualnym, która po nowelizacji otrzyma nowy tytuł, tj.: ustawa o przeciwdziałaniu zagrożeniom przestępczością na tle seksualnym i ochronie małoletnich.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331640" y="764704"/>
            <a:ext cx="5124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 smtClean="0"/>
              <a:t>Standardy ochrony małoletnich to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1259632" y="1556792"/>
            <a:ext cx="76328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	Konkretnie spisane reguły, praktyczne zasady, które mają być gwarantem tego, że dzieci i młodzież w danej placówce są bezpieczne- nie doznają krzywdzenia ze strony pracowników, wolontariuszy i rówieśników. Procedury mają gwarantować sprawny przepływ informacji i odpowiednią reakcję w każdym przypadku krzywdzenia. 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403648" y="836712"/>
            <a:ext cx="60486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W placówce, która spełnia standardy ochrony dzieci:</a:t>
            </a:r>
            <a:endParaRPr lang="pl-PL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475656" y="1556792"/>
            <a:ext cx="69847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nie pracują osoby mogące zagrażać bezpieczeństwu dziecka,</a:t>
            </a:r>
          </a:p>
          <a:p>
            <a:pPr algn="just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wszystkie dzieci dowiadują się, jak unikać zagrożeń w kontaktach z dorosłymi i rówieśnikami - w realnym świecie oraz w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internecie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• wszystkie dzieci mają stały dostęp do informacji, gdzie szukać pomocy w trudnych sytuacjach życiowych, </a:t>
            </a:r>
          </a:p>
          <a:p>
            <a:pPr algn="just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wszyscy pracownicy wiedzą, jak rozpoznawać symptomy krzywdzenia dziecka oraz jak podejmować interwencję w przypadku podejrzenia, że dziecko jest ofiarą przemocy - w placówce lub w rodzinie,</a:t>
            </a:r>
          </a:p>
          <a:p>
            <a:pPr algn="just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• rodzice dowiadują się, jak wychowywać dziecko bez przemocy i uczyć je zasad bezpieczeństwa.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87624" y="260648"/>
            <a:ext cx="763284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Przedszkole</a:t>
            </a:r>
            <a:r>
              <a:rPr kumimoji="0" lang="pl-PL" sz="2400" b="0" i="0" u="none" strike="noStrike" cap="none" normalizeH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Publiczne w Wiosce „Przedszkole pod lipami” </a:t>
            </a: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ustanowiło i wprowadziło w życie Politykę ochrony dzieci przed krzywdzeniem i zapewnienia im bezpieczeństwa w drodze zarządzenia nr</a:t>
            </a:r>
            <a:r>
              <a:rPr kumimoji="0" lang="pl-PL" sz="2400" b="0" i="0" u="none" strike="noStrike" cap="none" normalizeH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</a:t>
            </a: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/2024</a:t>
            </a:r>
            <a:r>
              <a:rPr kumimoji="0" lang="pl-PL" sz="2400" b="0" i="0" u="none" strike="noStrike" cap="none" normalizeH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l-PL" sz="2400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 dnia</a:t>
            </a:r>
            <a:r>
              <a:rPr kumimoji="0" lang="pl-PL" sz="2400" b="0" i="0" u="none" strike="noStrike" cap="none" normalizeH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29.02.2024r.</a:t>
            </a:r>
            <a:endParaRPr kumimoji="0" lang="pl-PL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115616" y="2217566"/>
            <a:ext cx="8028384" cy="401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Standard I. Polityka ochrony dzieci przed krzywdzeniem.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Placówka posiada dokument POLITYKI OCHRONY DZIECI PRZED KRZYWDZENIEM.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 dokumencie Polityki ochrony dzieci przed krzywdzeniem w Przedszkolu Publicznym w Wiosce „Przedszkolu pod lipami”   zapisane są: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procedury zgłaszania podejrzeń oraz podejmowania interwencji, które określają krok po kroku, jakie działanie należy podjąć w sytuacji krzywdzenia dziecka lub zagrożenia jego bezpieczeństwa ze strony osób obcych, członków rodziny oraz personelu placówki,</a:t>
            </a: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zasady bezpiecznych relacji na linii personel placówki - dziecko, określające jakie zachowania są niedozwolone w kontakcie z dzieckiem,</a:t>
            </a: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zasady ochrony danych osobowych dziecka, które określają sposób przechowywania i udostępniania informacji o dziecku oraz zasady ochrony wizerunku dziecka, które określają sposób jego utrwalania i udostępniania,</a:t>
            </a: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zasady dostępu dzieci do </a:t>
            </a:r>
            <a:r>
              <a:rPr kumimoji="0" lang="pl-PL" sz="1600" b="0" i="0" u="none" strike="noStrike" cap="none" normalizeH="0" baseline="0" dirty="0" err="1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internetu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oraz ochrony dzieci przed szkodliwymi treściami.</a:t>
            </a:r>
            <a:endParaRPr kumimoji="0" 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115616" y="364305"/>
            <a:ext cx="75608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Standard II. Personel - monitorowanie edukacji i zaangażowanie pracowników w celu zapobiegania krzywdzenia dzieci.</a:t>
            </a:r>
            <a:endParaRPr kumimoji="0" lang="pl-PL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971600" y="1401743"/>
            <a:ext cx="806489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Przedszkole</a:t>
            </a:r>
            <a:r>
              <a:rPr kumimoji="0" lang="pl-PL" b="0" i="0" u="none" strike="noStrike" cap="none" normalizeH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Publiczne w Wiosce 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uzyskało oświadczenia pracowników pedagogicznych i niepedagogicznych dotyczące    niekaralności lub toczących się wobec nich postępowań karnych lub dyscyplinarnych za przestępstwa przeciwko wolności seksualnej i obyczajności oraz przestępstwa z użyciem przemocy na szkodę małoletniego - w przypadkach, gdy prawo nie zezwala na uzyskanie informacji z Krajowego Rejestru Karnego.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971600" y="3705856"/>
            <a:ext cx="734481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Pracownicy przedszkola mają łatwy dostęp do danych kontaktowych lokalnych placówek: (Poradnia, CPR, MOPS, Stowarzyszenia- regionalne)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Poradnia Psychologiczno-Pedagogiczna w Lipnie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MGOPS </a:t>
            </a:r>
            <a:r>
              <a:rPr lang="pl-PL" dirty="0">
                <a:solidFill>
                  <a:srgbClr val="1D1D1B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Skępem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Posterunek Policji w Skępem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Sąd Rodzinny,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007096" y="332656"/>
            <a:ext cx="81369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Standard III. Procedury - funkcjonowanie procedur zgłaszania podejrzenia oraz podejmowania interwencji w sytuacji zagrożenia bezpieczeństwa dziecka.</a:t>
            </a:r>
            <a:endParaRPr kumimoji="0" lang="pl-P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899592" y="2420888"/>
            <a:ext cx="79208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Przedszkole oferuje dzieciom cały rok szkolny edukację w zakresie praw dziecka oraz ochrony przed zagrożeniami przemocą i wykorzystywaniem w oparciu o materiały m.in. fundacji PO DRUGIE, fundacji DAJEMY DZIECIOM SIŁĘ, Policji, Straży Pożarnej w Skępem oraz Lipnie, Publicznej Biblioteki w Skępem, Poradni Psychologiczno-Pedagogicznej w Lipnie.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899592" y="1124744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W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Przedszkolu Publicznym w Wiosce „Przedszkolu pod lipami” dostępne są dla dzieci </a:t>
            </a:r>
            <a:r>
              <a:rPr lang="pl-PL" sz="1600" dirty="0">
                <a:latin typeface="Times New Roman" pitchFamily="18" charset="0"/>
                <a:cs typeface="Times New Roman" pitchFamily="18" charset="0"/>
              </a:rPr>
              <a:t>materiały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edukacyjne w zakresie: praw dziecka oraz ochrony przed zagrożeniami przemocą i wykorzystywaniem seksualnym oraz zasad bezpieczeństwa w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internecie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Bezpieczeństwo w sieci | 1.1K plays | Quiziz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221088"/>
            <a:ext cx="3271077" cy="21770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151112" y="404664"/>
            <a:ext cx="7992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Standard IV. Monitorowanie i weryfikacja zgodności prowadzonych działań ze standardami ochrony.</a:t>
            </a:r>
            <a:endParaRPr kumimoji="0" lang="pl-P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43608" y="1145649"/>
            <a:ext cx="777686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Przedszkole Publiczne w Wiosce „Przedszkole pod lipami” monitoruje i okresowo weryfikuje zgodność prowadzonych działań z przyjętymi zasadami ochrony dzieci.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rgbClr val="1D1D1B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Przyjęte zasady i realizowanie praktyki ochrony dzieci są weryfikowane - przynajmniej raz na rok przez wyznaczoną osobę.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115616" y="2695706"/>
            <a:ext cx="7776864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Zasady bezpiecznych relacji.</a:t>
            </a:r>
            <a:endParaRPr kumimoji="0" lang="pl-PL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-W komunikacji z małoletnimi należy zachować cierpliwość i szacunek,</a:t>
            </a: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Należy uważnie słuchać dzieci i udzielać im odpowiedzi adekwatnych do ich wieku i danej sytuacji. Komunikując się z dzieckiem starać się, by  twarz była na poziomie twarzy dziecka.</a:t>
            </a: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Należy zapewniać dzieci, że jeśli czują się niekomfortowo z jakąś sytuacją, zachowaniem czy słowami, mogą o tym powiedzieć  i mogą oczekiwać odpowiedniej reakcji lub pomocy.</a:t>
            </a: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Należy doceniać i szanować wkład dzieci w podejmowane działania, aktywnie je angażować i traktować równo bez względu na ich płeć, orientację seksualną, niepełnosprawność, status społeczny, etniczny, kulturowy, religijny i światopogląd.</a:t>
            </a: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Podejmując decyzje dotyczące dziecka, informujemy o tym małoletniego i staraj się brać pod uwagę jego oczekiwania jeżeli to możliwe.</a:t>
            </a: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Należy szanować prawo dziecka do prywatności. Jeśli konieczne jest odstąpienie od zasady poufności, aby chronić dziecko, wyjaśnij to małoletniemu najszybciej jak to możliwe.</a:t>
            </a: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Należy unikać zbędnego ryzyka. Pracując z dziećmi należy upewnić się, że sprzęt i wyposażenie są używane w sposób zgodny z przeznaczeniem, a otoczenie pracy jest bezpieczne.</a:t>
            </a:r>
            <a:endParaRPr kumimoji="0" lang="pl-P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043608" y="366783"/>
            <a:ext cx="7704856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Zachowania i praktyki, które są niedopuszczalne ze strony Pracowników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20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Nie wolno  krzyczeć, zawstydzać, upokarzać, lekceważyć i obrażać małoletnich.</a:t>
            </a:r>
            <a:endParaRPr kumimoji="0" lang="pl-PL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Nie wolno bić, szturchać, popychać ani w jakikolwiek sposób naruszać integralności fizycznej małoletniego.</a:t>
            </a:r>
            <a:endParaRPr kumimoji="0" lang="pl-PL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Nie wolno nawiązywać z dzieckiem jakichkolwiek relacji romantycznych lub seksualnych. Niedozwolone są seksualne komentarze, żarty, gesty oraz udostępnianie dzieciom treści erotycznych i pornograficznych bez względu na ich formę.</a:t>
            </a:r>
            <a:endParaRPr kumimoji="0" lang="pl-PL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Nie wolno utrwalać wizerunku dziecka w celach prywatnych czy bez zgody Opiekuna dziecka.  Dotyczy to także umożliwienia osobom trzecim utrwalenia wizerunków dzieci.</a:t>
            </a:r>
            <a:endParaRPr kumimoji="0" lang="pl-PL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Nie wolno  zapraszać dzieci do swojego prywatnego mieszkania/ domu.</a:t>
            </a:r>
            <a:endParaRPr kumimoji="0" lang="pl-PL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Nie podejmuje się form okazywania niechcianej czułości, niedozwolone jest okazywanie czułości w miejscach wyizolowanych, np. łazienki, komentowanie rozwoju fizycznego małoletniego.</a:t>
            </a:r>
            <a:endParaRPr kumimoji="0" lang="pl-P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170</TotalTime>
  <Words>1641</Words>
  <Application>Microsoft Office PowerPoint</Application>
  <PresentationFormat>Pokaz na ekranie (4:3)</PresentationFormat>
  <Paragraphs>125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Przesilenie</vt:lpstr>
      <vt:lpstr>Standardy Ochrony Małoletnich. Obowiązkowe procedury w celu zwiększenia ochrony dzieci.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Standardy Ochrony Małoletnich. Obowiązkowe procedury w celu zwiększenia ochrony dzieci.</dc:title>
  <dc:creator>Lenovo</dc:creator>
  <cp:lastModifiedBy>Lenovo</cp:lastModifiedBy>
  <cp:revision>20</cp:revision>
  <dcterms:created xsi:type="dcterms:W3CDTF">2024-02-21T14:29:57Z</dcterms:created>
  <dcterms:modified xsi:type="dcterms:W3CDTF">2024-02-27T18:59:35Z</dcterms:modified>
</cp:coreProperties>
</file>